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21383625" cy="30274895"/>
  <p:notesSz cx="6858000" cy="9144000"/>
  <p:custDataLst>
    <p:tags r:id="rId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30" d="100"/>
          <a:sy n="30" d="100"/>
        </p:scale>
        <p:origin x="1790" y="-4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5.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6.png"/><Relationship Id="rId8" Type="http://schemas.openxmlformats.org/officeDocument/2006/relationships/image" Target="../media/image5.png"/><Relationship Id="rId7" Type="http://schemas.openxmlformats.org/officeDocument/2006/relationships/image" Target="../media/image4.png"/><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1" Type="http://schemas.openxmlformats.org/officeDocument/2006/relationships/slideLayout" Target="../slideLayouts/slideLayout1.xml"/><Relationship Id="rId10" Type="http://schemas.microsoft.com/office/2007/relationships/hdphoto" Target="../media/image7.wdp"/><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graphicFrame>
        <p:nvGraphicFramePr>
          <p:cNvPr id="4" name="table 4"/>
          <p:cNvGraphicFramePr>
            <a:graphicFrameLocks noGrp="1"/>
          </p:cNvGraphicFramePr>
          <p:nvPr>
            <p:custDataLst>
              <p:tags r:id="rId2"/>
            </p:custDataLst>
          </p:nvPr>
        </p:nvGraphicFramePr>
        <p:xfrm>
          <a:off x="433070" y="4638040"/>
          <a:ext cx="10092055" cy="25187275"/>
        </p:xfrm>
        <a:graphic>
          <a:graphicData uri="http://schemas.openxmlformats.org/drawingml/2006/table">
            <a:tbl>
              <a:tblPr/>
              <a:tblGrid>
                <a:gridCol w="10092055"/>
              </a:tblGrid>
              <a:tr h="25187275">
                <a:tc>
                  <a:txBody>
                    <a:bodyPr/>
                    <a:lstStyle/>
                    <a:p>
                      <a:pPr algn="l" rtl="0" eaLnBrk="0">
                        <a:lnSpc>
                          <a:spcPct val="109000"/>
                        </a:lnSpc>
                      </a:pPr>
                      <a:endParaRPr lang="en-US" altLang="en-US" sz="1000" dirty="0"/>
                    </a:p>
                    <a:p>
                      <a:pPr algn="l" rtl="0" eaLnBrk="0">
                        <a:lnSpc>
                          <a:spcPct val="110000"/>
                        </a:lnSpc>
                      </a:pPr>
                      <a:endParaRPr lang="en-US" altLang="en-US" sz="1000" dirty="0"/>
                    </a:p>
                    <a:p>
                      <a:pPr algn="l" rtl="0" eaLnBrk="0">
                        <a:lnSpc>
                          <a:spcPct val="110000"/>
                        </a:lnSpc>
                      </a:pPr>
                      <a:endParaRPr lang="en-US" altLang="en-US" sz="1000" dirty="0"/>
                    </a:p>
                    <a:p>
                      <a:pPr algn="l" rtl="0" eaLnBrk="0">
                        <a:lnSpc>
                          <a:spcPct val="110000"/>
                        </a:lnSpc>
                      </a:pPr>
                      <a:endParaRPr lang="en-US" altLang="en-US" sz="1000" dirty="0"/>
                    </a:p>
                    <a:p>
                      <a:pPr marL="3105785" algn="l" rtl="0" eaLnBrk="0">
                        <a:lnSpc>
                          <a:spcPct val="78000"/>
                        </a:lnSpc>
                        <a:spcBef>
                          <a:spcPts val="5"/>
                        </a:spcBef>
                      </a:pPr>
                      <a:r>
                        <a:rPr sz="4800" b="1" u="none" kern="0" spc="20" dirty="0">
                          <a:solidFill>
                            <a:srgbClr val="000000">
                              <a:alpha val="100000"/>
                            </a:srgbClr>
                          </a:solidFill>
                          <a:latin typeface="Times New Roman" panose="02020603050405020304"/>
                          <a:ea typeface="Times New Roman" panose="02020603050405020304"/>
                          <a:cs typeface="Times New Roman" panose="02020603050405020304"/>
                        </a:rPr>
                        <a:t>Backg</a:t>
                      </a:r>
                      <a:r>
                        <a:rPr sz="4800" b="1" u="none" kern="0" spc="20" dirty="0">
                          <a:solidFill>
                            <a:srgbClr val="000000">
                              <a:alpha val="100000"/>
                            </a:srgbClr>
                          </a:solidFill>
                          <a:latin typeface="Times New Roman" panose="02020603050405020304" pitchFamily="18" charset="0"/>
                          <a:ea typeface="Times New Roman" panose="02020603050405020304"/>
                          <a:cs typeface="Times New Roman" panose="02020603050405020304" pitchFamily="18" charset="0"/>
                        </a:rPr>
                        <a:t>ro</a:t>
                      </a:r>
                      <a:r>
                        <a:rPr sz="4800" b="1" u="none" kern="0" spc="20" dirty="0">
                          <a:solidFill>
                            <a:srgbClr val="000000">
                              <a:alpha val="100000"/>
                            </a:srgbClr>
                          </a:solidFill>
                          <a:latin typeface="Times New Roman" panose="02020603050405020304"/>
                          <a:ea typeface="Times New Roman" panose="02020603050405020304"/>
                          <a:cs typeface="Times New Roman" panose="02020603050405020304"/>
                        </a:rPr>
                        <a:t>und</a:t>
                      </a:r>
                      <a:endParaRPr lang="en-US" altLang="en-US" sz="1000" dirty="0"/>
                    </a:p>
                    <a:p>
                      <a:pPr algn="l" rtl="0" eaLnBrk="0">
                        <a:lnSpc>
                          <a:spcPct val="128000"/>
                        </a:lnSpc>
                      </a:pPr>
                      <a:endParaRPr lang="en-US" altLang="en-US" sz="1000" dirty="0"/>
                    </a:p>
                    <a:p>
                      <a:pPr marL="338455" indent="0" algn="just" rtl="0" eaLnBrk="0">
                        <a:lnSpc>
                          <a:spcPct val="98000"/>
                        </a:lnSpc>
                        <a:spcBef>
                          <a:spcPts val="730"/>
                        </a:spcBef>
                      </a:pPr>
                      <a:r>
                        <a:rPr lang="en-US" sz="2800" kern="0" spc="-10" dirty="0">
                          <a:solidFill>
                            <a:srgbClr val="000000">
                              <a:alpha val="100000"/>
                            </a:srgbClr>
                          </a:solidFill>
                          <a:latin typeface="Times New Roman" panose="02020603050405020304"/>
                          <a:ea typeface="Times New Roman" panose="02020603050405020304"/>
                          <a:cs typeface="Times New Roman" panose="02020603050405020304"/>
                        </a:rPr>
                        <a:t>In the semiconductor industry, power electronic systems play a pivotal role in the transmission and conversion of electrical energy in many applications, and semiconductor devices are key components in many applications, widely used in renewable energy generation, hybrid electric vehicles, ships and aviation and other fields. However, semiconductor devices are often the most vulnerable components in most power electronic devices. Due to the complexity of the environment, semiconductor devices often suffer from performance degradation or even failure. Therefore, it is very important to improve and enhance the reliability monitoring of semiconductor devices. If the reliability of semiconductor devices can be evaluated and predicted efficiently, the risk of catastrophic failures during operation can be minimized .At present, the traditional semiconductor device reliability prediction methods are faced with problems such as modeling difficulties, low prediction accuracy and long prediction cycle, but the deep learning based semiconductor device reliability prediction method makes up for the shortcomings of the existing methods, and opens up a new method for the reliability life prediction of semiconductor devices.</a:t>
                      </a:r>
                      <a:endParaRPr lang="en-US" sz="2800" kern="0" spc="-10" dirty="0">
                        <a:solidFill>
                          <a:srgbClr val="000000">
                            <a:alpha val="100000"/>
                          </a:srgbClr>
                        </a:solidFill>
                        <a:latin typeface="Times New Roman" panose="02020603050405020304"/>
                        <a:ea typeface="Times New Roman" panose="02020603050405020304"/>
                        <a:cs typeface="Times New Roman" panose="02020603050405020304"/>
                      </a:endParaRPr>
                    </a:p>
                    <a:p>
                      <a:pPr marL="338455" indent="0" algn="just" rtl="0" eaLnBrk="0">
                        <a:lnSpc>
                          <a:spcPct val="98000"/>
                        </a:lnSpc>
                        <a:spcBef>
                          <a:spcPts val="730"/>
                        </a:spcBef>
                      </a:pPr>
                      <a:endParaRPr lang="en-US" sz="1000" b="0" u="none" kern="1200" spc="0" dirty="0">
                        <a:solidFill>
                          <a:schemeClr val="tx1"/>
                        </a:solidFill>
                        <a:latin typeface="+mn-lt"/>
                        <a:ea typeface="+mn-ea"/>
                        <a:cs typeface="+mn-cs"/>
                      </a:endParaRPr>
                    </a:p>
                    <a:p>
                      <a:pPr marL="1878965" algn="l" rtl="0" eaLnBrk="0">
                        <a:lnSpc>
                          <a:spcPct val="95000"/>
                        </a:lnSpc>
                        <a:spcBef>
                          <a:spcPts val="1450"/>
                        </a:spcBef>
                      </a:pPr>
                      <a:r>
                        <a:rPr lang="en-US" sz="4800" b="1" u="none" kern="0" spc="0" dirty="0">
                          <a:solidFill>
                            <a:srgbClr val="000000">
                              <a:alpha val="100000"/>
                            </a:srgbClr>
                          </a:solidFill>
                          <a:latin typeface="Times New Roman" panose="02020603050405020304"/>
                          <a:ea typeface="Times New Roman" panose="02020603050405020304"/>
                          <a:cs typeface="Times New Roman" panose="02020603050405020304"/>
                        </a:rPr>
                        <a:t>Reliability prediction model</a:t>
                      </a:r>
                      <a:endParaRPr lang="en-US" altLang="en-US" sz="4800" u="none"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marL="4267200" marR="0" lvl="0" indent="-3729355" algn="ctr" defTabSz="914400" rtl="0" eaLnBrk="0" fontAlgn="auto" latinLnBrk="0" hangingPunct="1">
                        <a:lnSpc>
                          <a:spcPct val="97000"/>
                        </a:lnSpc>
                        <a:spcBef>
                          <a:spcPts val="5"/>
                        </a:spcBef>
                        <a:spcAft>
                          <a:spcPts val="0"/>
                        </a:spcAft>
                        <a:buClrTx/>
                        <a:buSzTx/>
                        <a:buFontTx/>
                        <a:buNone/>
                        <a:defRPr/>
                      </a:pPr>
                      <a:r>
                        <a:rPr sz="2400" kern="0" spc="0" dirty="0">
                          <a:solidFill>
                            <a:srgbClr val="000000">
                              <a:alpha val="100000"/>
                            </a:srgbClr>
                          </a:solidFill>
                          <a:latin typeface="Times New Roman" panose="02020603050405020304"/>
                          <a:ea typeface="Times New Roman" panose="02020603050405020304"/>
                          <a:cs typeface="Times New Roman" panose="02020603050405020304"/>
                        </a:rPr>
                        <a:t>Fig. </a:t>
                      </a:r>
                      <a:r>
                        <a:rPr lang="en-US" sz="2400" kern="0" spc="0" dirty="0">
                          <a:solidFill>
                            <a:srgbClr val="000000">
                              <a:alpha val="100000"/>
                            </a:srgbClr>
                          </a:solidFill>
                          <a:latin typeface="Times New Roman" panose="02020603050405020304"/>
                          <a:ea typeface="Times New Roman" panose="02020603050405020304"/>
                          <a:cs typeface="Times New Roman" panose="02020603050405020304"/>
                        </a:rPr>
                        <a:t>1</a:t>
                      </a:r>
                      <a:r>
                        <a:rPr sz="2400" kern="0" spc="150" dirty="0">
                          <a:solidFill>
                            <a:srgbClr val="000000">
                              <a:alpha val="100000"/>
                            </a:srgbClr>
                          </a:solidFill>
                          <a:latin typeface="Times New Roman" panose="02020603050405020304"/>
                          <a:ea typeface="Times New Roman" panose="02020603050405020304"/>
                          <a:cs typeface="Times New Roman" panose="02020603050405020304"/>
                        </a:rPr>
                        <a:t> </a:t>
                      </a:r>
                      <a:r>
                        <a:rPr lang="en-US" sz="2400" kern="0" spc="0" dirty="0">
                          <a:solidFill>
                            <a:srgbClr val="2A2B2E">
                              <a:alpha val="100000"/>
                            </a:srgbClr>
                          </a:solidFill>
                          <a:latin typeface="Times New Roman" panose="02020603050405020304"/>
                          <a:ea typeface="Times New Roman" panose="02020603050405020304"/>
                          <a:cs typeface="Times New Roman" panose="02020603050405020304"/>
                        </a:rPr>
                        <a:t>LSTM neural network unit structure and connection</a:t>
                      </a: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endPar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4267200" marR="0" lvl="0" indent="-3729355" algn="ctr" defTabSz="914400" rtl="0" eaLnBrk="0" fontAlgn="auto" latinLnBrk="0" hangingPunct="1">
                        <a:lnSpc>
                          <a:spcPct val="97000"/>
                        </a:lnSpc>
                        <a:spcBef>
                          <a:spcPts val="5"/>
                        </a:spcBef>
                        <a:spcAft>
                          <a:spcPts val="0"/>
                        </a:spcAft>
                        <a:buClrTx/>
                        <a:buSzTx/>
                        <a:buFontTx/>
                        <a:buNone/>
                        <a:defRPr/>
                      </a:pPr>
                      <a:r>
                        <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rPr>
                        <a:t>Fig. </a:t>
                      </a:r>
                      <a:r>
                        <a:rPr lang="en-US" altLang="zh-CN" sz="2400" kern="0" spc="0" dirty="0">
                          <a:solidFill>
                            <a:srgbClr val="2A2B2E">
                              <a:alpha val="100000"/>
                            </a:srgbClr>
                          </a:solidFill>
                          <a:latin typeface="Times New Roman" panose="02020603050405020304"/>
                          <a:ea typeface="Times New Roman" panose="02020603050405020304"/>
                          <a:cs typeface="Times New Roman" panose="02020603050405020304"/>
                        </a:rPr>
                        <a:t>2 GRU neural network unit structure and connection</a:t>
                      </a:r>
                      <a:endParaRPr lang="en-US" altLang="en-US" sz="2400" dirty="0"/>
                    </a:p>
                    <a:p>
                      <a:pPr marL="4267200" indent="-3729355" algn="ctr" rtl="0" eaLnBrk="0">
                        <a:lnSpc>
                          <a:spcPct val="97000"/>
                        </a:lnSpc>
                        <a:spcBef>
                          <a:spcPts val="5"/>
                        </a:spcBef>
                      </a:pPr>
                      <a:endParaRPr lang="en-US" altLang="en-US" sz="2400" dirty="0"/>
                    </a:p>
                    <a:p>
                      <a:pPr marL="360045" indent="0" algn="just" rtl="0" eaLnBrk="0">
                        <a:lnSpc>
                          <a:spcPct val="97000"/>
                        </a:lnSpc>
                        <a:spcBef>
                          <a:spcPts val="5"/>
                        </a:spcBef>
                      </a:pPr>
                      <a:r>
                        <a:rPr lang="en-US" altLang="en-US" sz="2800" kern="0" spc="-10" dirty="0">
                          <a:solidFill>
                            <a:srgbClr val="000000">
                              <a:alpha val="100000"/>
                            </a:srgbClr>
                          </a:solidFill>
                          <a:latin typeface="Times New Roman" panose="02020603050405020304"/>
                          <a:cs typeface="Times New Roman" panose="02020603050405020304"/>
                        </a:rPr>
                        <a:t>In this paper, GRU network and LSTM network are combined to establish a GRU-LSTM neural network. On the one hand, the structure of GRU network model is simplified to contain only two gating units. Fewer state and gating units are stored and updated, which reduces the number of parameters and computational complexity, and enhances the computing speed of GRU model. On the other hand, the LSTM network model can capture the long-term dependencies of time series and transmit the information to the subsequent time steps, effectively dealing with the problem of long-term dependencies. The GRU-LSTM neural network integrates the advantages of the two networks.</a:t>
                      </a:r>
                      <a:endParaRPr lang="en-US" altLang="en-US" sz="2800" kern="0" spc="-10" dirty="0">
                        <a:solidFill>
                          <a:srgbClr val="000000">
                            <a:alpha val="100000"/>
                          </a:srgbClr>
                        </a:solidFill>
                        <a:latin typeface="Times New Roman" panose="02020603050405020304"/>
                        <a:cs typeface="Times New Roman" panose="02020603050405020304"/>
                      </a:endParaRPr>
                    </a:p>
                  </a:txBody>
                  <a:tcPr marL="0" marR="288000" marT="0" marB="0">
                    <a:lnL w="9525" cap="flat" cmpd="sng" algn="ctr">
                      <a:solidFill>
                        <a:srgbClr val="014073"/>
                      </a:solidFill>
                      <a:prstDash val="solid"/>
                      <a:round/>
                      <a:headEnd type="none" w="med" len="med"/>
                      <a:tailEnd type="none" w="med" len="med"/>
                    </a:lnL>
                    <a:lnR w="9525" cap="flat" cmpd="sng" algn="ctr">
                      <a:solidFill>
                        <a:srgbClr val="014073"/>
                      </a:solidFill>
                      <a:prstDash val="solid"/>
                      <a:round/>
                      <a:headEnd type="none" w="med" len="med"/>
                      <a:tailEnd type="none" w="med" len="med"/>
                    </a:lnR>
                    <a:lnT w="9525" cap="flat" cmpd="sng" algn="ctr">
                      <a:solidFill>
                        <a:srgbClr val="014073"/>
                      </a:solidFill>
                      <a:prstDash val="solid"/>
                      <a:round/>
                      <a:headEnd type="none" w="med" len="med"/>
                      <a:tailEnd type="none" w="med" len="med"/>
                    </a:lnT>
                    <a:lnB w="9525" cap="flat" cmpd="sng" algn="ctr">
                      <a:solidFill>
                        <a:srgbClr val="014073"/>
                      </a:solidFill>
                      <a:prstDash val="solid"/>
                      <a:round/>
                      <a:headEnd type="none" w="med" len="med"/>
                      <a:tailEnd type="none" w="med" len="med"/>
                    </a:lnB>
                  </a:tcPr>
                </a:tc>
              </a:tr>
            </a:tbl>
          </a:graphicData>
        </a:graphic>
      </p:graphicFrame>
      <p:graphicFrame>
        <p:nvGraphicFramePr>
          <p:cNvPr id="6" name="table 6"/>
          <p:cNvGraphicFramePr>
            <a:graphicFrameLocks noGrp="1"/>
          </p:cNvGraphicFramePr>
          <p:nvPr>
            <p:custDataLst>
              <p:tags r:id="rId3"/>
            </p:custDataLst>
          </p:nvPr>
        </p:nvGraphicFramePr>
        <p:xfrm>
          <a:off x="10858500" y="4638040"/>
          <a:ext cx="10092055" cy="25187275"/>
        </p:xfrm>
        <a:graphic>
          <a:graphicData uri="http://schemas.openxmlformats.org/drawingml/2006/table">
            <a:tbl>
              <a:tblPr/>
              <a:tblGrid>
                <a:gridCol w="10092055"/>
              </a:tblGrid>
              <a:tr h="1618615">
                <a:tc>
                  <a:txBody>
                    <a:bodyPr/>
                    <a:lstStyle/>
                    <a:p>
                      <a:pPr algn="l" rtl="0" eaLnBrk="0">
                        <a:lnSpc>
                          <a:spcPct val="106000"/>
                        </a:lnSpc>
                      </a:pPr>
                      <a:endParaRPr lang="en-US" altLang="en-US" sz="1000" dirty="0"/>
                    </a:p>
                    <a:p>
                      <a:pPr algn="l" rtl="0" eaLnBrk="0">
                        <a:lnSpc>
                          <a:spcPct val="106000"/>
                        </a:lnSpc>
                      </a:pPr>
                      <a:endParaRPr lang="en-US" altLang="en-US" sz="1000" dirty="0"/>
                    </a:p>
                    <a:p>
                      <a:pPr algn="l" rtl="0" eaLnBrk="0">
                        <a:lnSpc>
                          <a:spcPct val="107000"/>
                        </a:lnSpc>
                      </a:pPr>
                      <a:endParaRPr lang="en-US" altLang="en-US" sz="1000" dirty="0"/>
                    </a:p>
                    <a:p>
                      <a:pPr algn="l" rtl="0" eaLnBrk="0">
                        <a:lnSpc>
                          <a:spcPct val="107000"/>
                        </a:lnSpc>
                      </a:pPr>
                      <a:endParaRPr lang="en-US" altLang="en-US" sz="1000" dirty="0"/>
                    </a:p>
                    <a:p>
                      <a:pPr marL="810260" algn="l" rtl="0" eaLnBrk="0">
                        <a:lnSpc>
                          <a:spcPct val="78000"/>
                        </a:lnSpc>
                        <a:spcBef>
                          <a:spcPts val="0"/>
                        </a:spcBef>
                      </a:pPr>
                      <a:r>
                        <a:rPr lang="en-US" sz="4800" b="1" u="none" kern="0" spc="30" dirty="0">
                          <a:solidFill>
                            <a:srgbClr val="000000">
                              <a:alpha val="100000"/>
                            </a:srgbClr>
                          </a:solidFill>
                          <a:latin typeface="Times New Roman" panose="02020603050405020304"/>
                          <a:ea typeface="Times New Roman" panose="02020603050405020304"/>
                          <a:cs typeface="Times New Roman" panose="02020603050405020304"/>
                        </a:rPr>
                        <a:t>Model analysis and life prediction</a:t>
                      </a:r>
                      <a:endParaRPr lang="en-US" altLang="en-US" sz="4800" u="none" dirty="0"/>
                    </a:p>
                  </a:txBody>
                  <a:tcPr marL="0" marR="0" marT="0" marB="0">
                    <a:lnL w="9525" cap="flat" cmpd="sng" algn="ctr">
                      <a:solidFill>
                        <a:srgbClr val="014073"/>
                      </a:solidFill>
                      <a:prstDash val="solid"/>
                      <a:round/>
                      <a:headEnd type="none" w="med" len="med"/>
                      <a:tailEnd type="none" w="med" len="med"/>
                    </a:lnL>
                    <a:lnR w="9525" cap="flat" cmpd="sng" algn="ctr">
                      <a:solidFill>
                        <a:srgbClr val="014073"/>
                      </a:solidFill>
                      <a:prstDash val="solid"/>
                      <a:round/>
                      <a:headEnd type="none" w="med" len="med"/>
                      <a:tailEnd type="none" w="med" len="med"/>
                    </a:lnR>
                    <a:lnT w="9525" cap="flat" cmpd="sng" algn="ctr">
                      <a:solidFill>
                        <a:srgbClr val="014073"/>
                      </a:solidFill>
                      <a:prstDash val="solid"/>
                      <a:round/>
                      <a:headEnd type="none" w="med" len="med"/>
                      <a:tailEnd type="none" w="med" len="med"/>
                    </a:lnT>
                    <a:lnB>
                      <a:noFill/>
                    </a:lnB>
                  </a:tcPr>
                </a:tc>
              </a:tr>
              <a:tr h="2445385">
                <a:tc>
                  <a:txBody>
                    <a:bodyPr/>
                    <a:lstStyle/>
                    <a:p>
                      <a:pPr algn="l" rtl="0" eaLnBrk="0">
                        <a:lnSpc>
                          <a:spcPct val="100000"/>
                        </a:lnSpc>
                      </a:pPr>
                      <a:endParaRPr lang="en-US" altLang="en-US" sz="1000" dirty="0"/>
                    </a:p>
                  </a:txBody>
                  <a:tcPr marL="0" marR="0" marT="0" marB="0">
                    <a:lnL w="9525" cap="flat" cmpd="sng" algn="ctr">
                      <a:solidFill>
                        <a:srgbClr val="014073"/>
                      </a:solidFill>
                      <a:prstDash val="solid"/>
                      <a:round/>
                      <a:headEnd type="none" w="med" len="med"/>
                      <a:tailEnd type="none" w="med" len="med"/>
                    </a:lnL>
                    <a:lnR w="9525" cap="flat" cmpd="sng" algn="ctr">
                      <a:solidFill>
                        <a:srgbClr val="014073"/>
                      </a:solidFill>
                      <a:prstDash val="solid"/>
                      <a:round/>
                      <a:headEnd type="none" w="med" len="med"/>
                      <a:tailEnd type="none" w="med" len="med"/>
                    </a:lnR>
                    <a:lnT>
                      <a:noFill/>
                    </a:lnT>
                    <a:lnB>
                      <a:noFill/>
                    </a:lnB>
                  </a:tcPr>
                </a:tc>
              </a:tr>
              <a:tr h="10901680">
                <a:tc>
                  <a:txBody>
                    <a:bodyPr/>
                    <a:lstStyle/>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r>
                        <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rPr>
                        <a:t>Fig. 3 </a:t>
                      </a:r>
                      <a:r>
                        <a:rPr lang="en-US" sz="2400" kern="0" spc="0" dirty="0">
                          <a:solidFill>
                            <a:srgbClr val="2A2B2E">
                              <a:alpha val="100000"/>
                            </a:srgbClr>
                          </a:solidFill>
                          <a:latin typeface="Times New Roman" panose="02020603050405020304"/>
                          <a:ea typeface="Times New Roman" panose="02020603050405020304"/>
                          <a:cs typeface="Times New Roman" panose="02020603050405020304"/>
                        </a:rPr>
                        <a:t>Reverse leakage current </a:t>
                      </a:r>
                      <a:r>
                        <a:rPr lang="en-US" sz="2400" kern="0" spc="0" dirty="0" err="1">
                          <a:solidFill>
                            <a:srgbClr val="2A2B2E">
                              <a:alpha val="100000"/>
                            </a:srgbClr>
                          </a:solidFill>
                          <a:latin typeface="Times New Roman" panose="02020603050405020304"/>
                          <a:ea typeface="Times New Roman" panose="02020603050405020304"/>
                          <a:cs typeface="Times New Roman" panose="02020603050405020304"/>
                        </a:rPr>
                        <a:t>I</a:t>
                      </a:r>
                      <a:r>
                        <a:rPr lang="en-US" sz="2400" kern="0" spc="0" baseline="-25000" dirty="0" err="1">
                          <a:solidFill>
                            <a:srgbClr val="2A2B2E">
                              <a:alpha val="100000"/>
                            </a:srgbClr>
                          </a:solidFill>
                          <a:latin typeface="Times New Roman" panose="02020603050405020304"/>
                          <a:ea typeface="Times New Roman" panose="02020603050405020304"/>
                          <a:cs typeface="Times New Roman" panose="02020603050405020304"/>
                        </a:rPr>
                        <a:t>cbo</a:t>
                      </a:r>
                      <a:r>
                        <a:rPr lang="en-US" sz="2400" kern="0" spc="0" dirty="0">
                          <a:solidFill>
                            <a:srgbClr val="2A2B2E">
                              <a:alpha val="100000"/>
                            </a:srgbClr>
                          </a:solidFill>
                          <a:latin typeface="Times New Roman" panose="02020603050405020304"/>
                          <a:ea typeface="Times New Roman" panose="02020603050405020304"/>
                          <a:cs typeface="Times New Roman" panose="02020603050405020304"/>
                        </a:rPr>
                        <a:t> degradation curve of 10 bipolar transistors</a:t>
                      </a: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algn="ctr" rtl="0" eaLnBrk="0">
                        <a:lnSpc>
                          <a:spcPct val="78000"/>
                        </a:lnSpc>
                        <a:spcBef>
                          <a:spcPts val="5"/>
                        </a:spcBef>
                      </a:pPr>
                      <a:endParaRPr lang="en-US" sz="2400" kern="0" spc="0" dirty="0">
                        <a:solidFill>
                          <a:srgbClr val="2A2B2E">
                            <a:alpha val="100000"/>
                          </a:srgbClr>
                        </a:solidFill>
                        <a:latin typeface="Times New Roman" panose="02020603050405020304"/>
                        <a:ea typeface="Times New Roman" panose="02020603050405020304"/>
                        <a:cs typeface="Times New Roman" panose="02020603050405020304"/>
                      </a:endParaRPr>
                    </a:p>
                    <a:p>
                      <a:pPr marL="0" marR="0" lvl="0" indent="0" algn="ctr" defTabSz="914400" rtl="0" eaLnBrk="0" fontAlgn="auto" latinLnBrk="0" hangingPunct="1">
                        <a:lnSpc>
                          <a:spcPct val="78000"/>
                        </a:lnSpc>
                        <a:spcBef>
                          <a:spcPts val="5"/>
                        </a:spcBef>
                        <a:spcAft>
                          <a:spcPts val="0"/>
                        </a:spcAft>
                        <a:buClrTx/>
                        <a:buSzTx/>
                        <a:buFontTx/>
                        <a:buNone/>
                        <a:defRPr/>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marR="0" lvl="0" indent="0" algn="ctr" defTabSz="914400" rtl="0" eaLnBrk="0" fontAlgn="auto" latinLnBrk="0" hangingPunct="1">
                        <a:lnSpc>
                          <a:spcPct val="78000"/>
                        </a:lnSpc>
                        <a:spcBef>
                          <a:spcPts val="5"/>
                        </a:spcBef>
                        <a:spcAft>
                          <a:spcPts val="0"/>
                        </a:spcAft>
                        <a:buClrTx/>
                        <a:buSzTx/>
                        <a:buFontTx/>
                        <a:buNone/>
                        <a:defRPr/>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marR="0" lvl="0" indent="0" algn="ctr" defTabSz="914400" rtl="0" eaLnBrk="0" fontAlgn="auto" latinLnBrk="0" hangingPunct="1">
                        <a:lnSpc>
                          <a:spcPct val="78000"/>
                        </a:lnSpc>
                        <a:spcBef>
                          <a:spcPts val="5"/>
                        </a:spcBef>
                        <a:spcAft>
                          <a:spcPts val="0"/>
                        </a:spcAft>
                        <a:buClrTx/>
                        <a:buSzTx/>
                        <a:buFontTx/>
                        <a:buNone/>
                        <a:defRPr/>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marR="0" lvl="0" indent="0" algn="ctr" defTabSz="914400" rtl="0" eaLnBrk="0" fontAlgn="auto" latinLnBrk="0" hangingPunct="1">
                        <a:lnSpc>
                          <a:spcPct val="78000"/>
                        </a:lnSpc>
                        <a:spcBef>
                          <a:spcPts val="5"/>
                        </a:spcBef>
                        <a:spcAft>
                          <a:spcPts val="0"/>
                        </a:spcAft>
                        <a:buClrTx/>
                        <a:buSzTx/>
                        <a:buFontTx/>
                        <a:buNone/>
                        <a:defRPr/>
                      </a:pP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marR="0" lvl="0" indent="0" algn="ctr" defTabSz="914400" rtl="0" eaLnBrk="0" fontAlgn="auto" latinLnBrk="0" hangingPunct="1">
                        <a:lnSpc>
                          <a:spcPct val="78000"/>
                        </a:lnSpc>
                        <a:spcBef>
                          <a:spcPts val="5"/>
                        </a:spcBef>
                        <a:spcAft>
                          <a:spcPts val="0"/>
                        </a:spcAft>
                        <a:buClrTx/>
                        <a:buSzTx/>
                        <a:buFontTx/>
                        <a:buNone/>
                        <a:defRPr/>
                      </a:pPr>
                      <a:r>
                        <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rPr>
                        <a:t>Fig.4 </a:t>
                      </a:r>
                      <a:r>
                        <a:rPr lang="en-US" altLang="zh-CN" sz="2400" kern="0" spc="0" dirty="0" err="1">
                          <a:solidFill>
                            <a:srgbClr val="000000">
                              <a:alpha val="100000"/>
                            </a:srgbClr>
                          </a:solidFill>
                          <a:latin typeface="Times New Roman" panose="02020603050405020304"/>
                          <a:ea typeface="Times New Roman" panose="02020603050405020304"/>
                          <a:cs typeface="Times New Roman" panose="02020603050405020304"/>
                        </a:rPr>
                        <a:t>I</a:t>
                      </a:r>
                      <a:r>
                        <a:rPr lang="en-US" altLang="zh-CN" sz="2400" kern="0" spc="0" baseline="-25000" dirty="0" err="1">
                          <a:solidFill>
                            <a:srgbClr val="000000">
                              <a:alpha val="100000"/>
                            </a:srgbClr>
                          </a:solidFill>
                          <a:latin typeface="Times New Roman" panose="02020603050405020304"/>
                          <a:ea typeface="Times New Roman" panose="02020603050405020304"/>
                          <a:cs typeface="Times New Roman" panose="02020603050405020304"/>
                        </a:rPr>
                        <a:t>cbo</a:t>
                      </a:r>
                      <a:r>
                        <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rPr>
                        <a:t> prediction curve of reverse leakage current of bipolar transistor #2</a:t>
                      </a:r>
                      <a:endParaRPr lang="en-US" altLang="zh-CN" sz="2400" kern="0" spc="0" dirty="0">
                        <a:solidFill>
                          <a:srgbClr val="000000">
                            <a:alpha val="100000"/>
                          </a:srgbClr>
                        </a:solidFill>
                        <a:latin typeface="Times New Roman" panose="02020603050405020304"/>
                        <a:ea typeface="Times New Roman" panose="02020603050405020304"/>
                        <a:cs typeface="Times New Roman" panose="02020603050405020304"/>
                      </a:endParaRPr>
                    </a:p>
                    <a:p>
                      <a:pPr marL="0" marR="0" lvl="0" indent="0" algn="ctr" defTabSz="914400" rtl="0" eaLnBrk="0" fontAlgn="auto" latinLnBrk="0" hangingPunct="1">
                        <a:lnSpc>
                          <a:spcPct val="78000"/>
                        </a:lnSpc>
                        <a:spcBef>
                          <a:spcPts val="5"/>
                        </a:spcBef>
                        <a:spcAft>
                          <a:spcPts val="0"/>
                        </a:spcAft>
                        <a:buClrTx/>
                        <a:buSzTx/>
                        <a:buFontTx/>
                        <a:buNone/>
                        <a:defRPr/>
                      </a:pPr>
                      <a:endParaRPr lang="en-US" altLang="en-US" sz="2400" dirty="0"/>
                    </a:p>
                  </a:txBody>
                  <a:tcPr marL="0" marR="0" marT="0" marB="0">
                    <a:lnL w="9525" cap="flat" cmpd="sng" algn="ctr">
                      <a:solidFill>
                        <a:srgbClr val="014073"/>
                      </a:solidFill>
                      <a:prstDash val="solid"/>
                      <a:round/>
                      <a:headEnd type="none" w="med" len="med"/>
                      <a:tailEnd type="none" w="med" len="med"/>
                    </a:lnL>
                    <a:lnR w="9525" cap="flat" cmpd="sng" algn="ctr">
                      <a:solidFill>
                        <a:srgbClr val="014073"/>
                      </a:solidFill>
                      <a:prstDash val="solid"/>
                      <a:round/>
                      <a:headEnd type="none" w="med" len="med"/>
                      <a:tailEnd type="none" w="med" len="med"/>
                    </a:lnR>
                    <a:lnT>
                      <a:noFill/>
                    </a:lnT>
                    <a:lnB>
                      <a:noFill/>
                    </a:lnB>
                  </a:tcPr>
                </a:tc>
              </a:tr>
              <a:tr h="274320">
                <a:tc>
                  <a:txBody>
                    <a:bodyPr/>
                    <a:lstStyle/>
                    <a:p>
                      <a:pPr algn="l" rtl="0" eaLnBrk="0">
                        <a:lnSpc>
                          <a:spcPct val="100000"/>
                        </a:lnSpc>
                      </a:pPr>
                      <a:endParaRPr lang="en-US" altLang="en-US" sz="1000" dirty="0"/>
                    </a:p>
                  </a:txBody>
                  <a:tcPr marL="0" marR="0" marT="0" marB="0">
                    <a:lnL w="9525" cap="flat" cmpd="sng" algn="ctr">
                      <a:solidFill>
                        <a:srgbClr val="014073"/>
                      </a:solidFill>
                      <a:prstDash val="solid"/>
                      <a:round/>
                      <a:headEnd type="none" w="med" len="med"/>
                      <a:tailEnd type="none" w="med" len="med"/>
                    </a:lnL>
                    <a:lnR w="9525" cap="flat" cmpd="sng" algn="ctr">
                      <a:solidFill>
                        <a:srgbClr val="014073"/>
                      </a:solidFill>
                      <a:prstDash val="solid"/>
                      <a:round/>
                      <a:headEnd type="none" w="med" len="med"/>
                      <a:tailEnd type="none" w="med" len="med"/>
                    </a:lnR>
                    <a:lnT>
                      <a:noFill/>
                    </a:lnT>
                    <a:lnB>
                      <a:noFill/>
                    </a:lnB>
                  </a:tcPr>
                </a:tc>
              </a:tr>
              <a:tr h="9947275">
                <a:tc>
                  <a:txBody>
                    <a:bodyPr/>
                    <a:lstStyle/>
                    <a:p>
                      <a:pPr marL="360045" algn="just" rtl="0" eaLnBrk="0">
                        <a:lnSpc>
                          <a:spcPct val="78000"/>
                        </a:lnSpc>
                        <a:spcBef>
                          <a:spcPts val="0"/>
                        </a:spcBef>
                      </a:pPr>
                      <a:endParaRPr lang="en-US" sz="2800" kern="0" spc="-10" dirty="0">
                        <a:solidFill>
                          <a:srgbClr val="000000">
                            <a:alpha val="100000"/>
                          </a:srgbClr>
                        </a:solidFill>
                        <a:latin typeface="Times New Roman" panose="02020603050405020304"/>
                        <a:ea typeface="Times New Roman" panose="02020603050405020304"/>
                        <a:cs typeface="Times New Roman" panose="02020603050405020304"/>
                      </a:endParaRPr>
                    </a:p>
                    <a:p>
                      <a:pPr marL="360045" algn="just" rtl="0" eaLnBrk="0">
                        <a:lnSpc>
                          <a:spcPct val="78000"/>
                        </a:lnSpc>
                        <a:spcBef>
                          <a:spcPts val="0"/>
                        </a:spcBef>
                      </a:pPr>
                      <a:endParaRPr lang="en-US" sz="2800" kern="0" spc="-10" dirty="0">
                        <a:solidFill>
                          <a:srgbClr val="000000">
                            <a:alpha val="100000"/>
                          </a:srgbClr>
                        </a:solidFill>
                        <a:latin typeface="Times New Roman" panose="02020603050405020304"/>
                        <a:ea typeface="Times New Roman" panose="02020603050405020304"/>
                        <a:cs typeface="Times New Roman" panose="02020603050405020304"/>
                      </a:endParaRPr>
                    </a:p>
                    <a:p>
                      <a:pPr marL="360045" algn="just" rtl="0" eaLnBrk="0">
                        <a:lnSpc>
                          <a:spcPct val="78000"/>
                        </a:lnSpc>
                        <a:spcBef>
                          <a:spcPts val="0"/>
                        </a:spcBef>
                      </a:pPr>
                      <a:r>
                        <a:rPr lang="en-US" sz="2800" kern="0" spc="-10" dirty="0">
                          <a:solidFill>
                            <a:srgbClr val="000000">
                              <a:alpha val="100000"/>
                            </a:srgbClr>
                          </a:solidFill>
                          <a:latin typeface="Times New Roman" panose="02020603050405020304"/>
                          <a:ea typeface="Times New Roman" panose="02020603050405020304"/>
                          <a:cs typeface="Times New Roman" panose="02020603050405020304"/>
                        </a:rPr>
                        <a:t>On this basis, three bipolar transistors were randomly selected from 10 bipolar transistors, and the </a:t>
                      </a:r>
                      <a:r>
                        <a:rPr lang="en-US" sz="2800" kern="0" spc="-10" dirty="0" err="1">
                          <a:solidFill>
                            <a:srgbClr val="000000">
                              <a:alpha val="100000"/>
                            </a:srgbClr>
                          </a:solidFill>
                          <a:latin typeface="Times New Roman" panose="02020603050405020304"/>
                          <a:ea typeface="Times New Roman" panose="02020603050405020304"/>
                          <a:cs typeface="Times New Roman" panose="02020603050405020304"/>
                        </a:rPr>
                        <a:t>I</a:t>
                      </a:r>
                      <a:r>
                        <a:rPr lang="en-US" sz="2800" kern="0" spc="-10" baseline="-25000" dirty="0" err="1">
                          <a:solidFill>
                            <a:srgbClr val="000000">
                              <a:alpha val="100000"/>
                            </a:srgbClr>
                          </a:solidFill>
                          <a:latin typeface="Times New Roman" panose="02020603050405020304"/>
                          <a:ea typeface="Times New Roman" panose="02020603050405020304"/>
                          <a:cs typeface="Times New Roman" panose="02020603050405020304"/>
                        </a:rPr>
                        <a:t>cbo</a:t>
                      </a:r>
                      <a:r>
                        <a:rPr lang="en-US" sz="2800" kern="0" spc="-10" dirty="0">
                          <a:solidFill>
                            <a:srgbClr val="000000">
                              <a:alpha val="100000"/>
                            </a:srgbClr>
                          </a:solidFill>
                          <a:latin typeface="Times New Roman" panose="02020603050405020304"/>
                          <a:ea typeface="Times New Roman" panose="02020603050405020304"/>
                          <a:cs typeface="Times New Roman" panose="02020603050405020304"/>
                        </a:rPr>
                        <a:t> degradation trend was predicted by using Data Fitting model, LSTM, GRU and GRU-LSTM models respectively</a:t>
                      </a:r>
                      <a:endParaRPr sz="2800" b="1" u="none" kern="0" spc="10" dirty="0">
                        <a:solidFill>
                          <a:srgbClr val="000000">
                            <a:alpha val="100000"/>
                          </a:srgbClr>
                        </a:solidFill>
                        <a:latin typeface="Times New Roman" panose="02020603050405020304"/>
                        <a:ea typeface="Times New Roman" panose="02020603050405020304"/>
                        <a:cs typeface="Times New Roman" panose="02020603050405020304"/>
                      </a:endParaRPr>
                    </a:p>
                    <a:p>
                      <a:pPr marL="3550920" algn="l" rtl="0" eaLnBrk="0">
                        <a:lnSpc>
                          <a:spcPct val="77000"/>
                        </a:lnSpc>
                        <a:spcBef>
                          <a:spcPts val="1445"/>
                        </a:spcBef>
                      </a:pPr>
                      <a:endParaRPr sz="4800" b="1" u="none" kern="0" spc="10" dirty="0">
                        <a:solidFill>
                          <a:srgbClr val="000000">
                            <a:alpha val="100000"/>
                          </a:srgbClr>
                        </a:solidFill>
                        <a:latin typeface="Times New Roman" panose="02020603050405020304"/>
                        <a:ea typeface="Times New Roman" panose="02020603050405020304"/>
                        <a:cs typeface="Times New Roman" panose="02020603050405020304"/>
                      </a:endParaRPr>
                    </a:p>
                    <a:p>
                      <a:pPr marL="3550920" algn="l" rtl="0" eaLnBrk="0">
                        <a:lnSpc>
                          <a:spcPct val="77000"/>
                        </a:lnSpc>
                        <a:spcBef>
                          <a:spcPts val="1445"/>
                        </a:spcBef>
                      </a:pPr>
                      <a:r>
                        <a:rPr sz="4800" b="1" u="none" kern="0" spc="10" dirty="0">
                          <a:solidFill>
                            <a:srgbClr val="000000">
                              <a:alpha val="100000"/>
                            </a:srgbClr>
                          </a:solidFill>
                          <a:latin typeface="Times New Roman" panose="02020603050405020304"/>
                          <a:ea typeface="Times New Roman" panose="02020603050405020304"/>
                          <a:cs typeface="Times New Roman" panose="02020603050405020304"/>
                        </a:rPr>
                        <a:t>Conclusion</a:t>
                      </a:r>
                      <a:endParaRPr lang="en-US" altLang="en-US" sz="4800" u="none" dirty="0"/>
                    </a:p>
                    <a:p>
                      <a:pPr algn="l" rtl="0" eaLnBrk="0">
                        <a:lnSpc>
                          <a:spcPct val="110000"/>
                        </a:lnSpc>
                      </a:pPr>
                      <a:endParaRPr lang="en-US" altLang="en-US" sz="1000" dirty="0"/>
                    </a:p>
                    <a:p>
                      <a:pPr algn="l" rtl="0" eaLnBrk="0">
                        <a:lnSpc>
                          <a:spcPct val="110000"/>
                        </a:lnSpc>
                      </a:pPr>
                      <a:endParaRPr lang="en-US" altLang="en-US" sz="1000" dirty="0"/>
                    </a:p>
                    <a:p>
                      <a:pPr algn="l" rtl="0" eaLnBrk="0">
                        <a:lnSpc>
                          <a:spcPct val="110000"/>
                        </a:lnSpc>
                      </a:pPr>
                      <a:endParaRPr lang="en-US" altLang="en-US" sz="1000" dirty="0"/>
                    </a:p>
                    <a:p>
                      <a:pPr marL="401955" indent="7620" algn="just" rtl="0" eaLnBrk="0">
                        <a:lnSpc>
                          <a:spcPct val="97000"/>
                        </a:lnSpc>
                        <a:spcBef>
                          <a:spcPts val="5"/>
                        </a:spcBef>
                      </a:pPr>
                      <a:r>
                        <a:rPr lang="en-US" sz="2800" kern="0" spc="-10" dirty="0">
                          <a:solidFill>
                            <a:srgbClr val="000000">
                              <a:alpha val="100000"/>
                            </a:srgbClr>
                          </a:solidFill>
                          <a:latin typeface="Times New Roman" panose="02020603050405020304"/>
                          <a:ea typeface="Times New Roman" panose="02020603050405020304"/>
                          <a:cs typeface="Times New Roman" panose="02020603050405020304"/>
                        </a:rPr>
                        <a:t>In this paper, three transistors were randomly selected from the accelerated degradation test data set of bipolar transistors with constant temperature and humidity stress, and the failure sensitive parameters of the transistors were determined, and the data fitting method, LSTM, GRU and GRU-LSTM were respectively used to predict the </a:t>
                      </a:r>
                      <a:r>
                        <a:rPr lang="en-US" sz="2800" kern="0" spc="-10" dirty="0" err="1">
                          <a:solidFill>
                            <a:srgbClr val="000000">
                              <a:alpha val="100000"/>
                            </a:srgbClr>
                          </a:solidFill>
                          <a:latin typeface="Times New Roman" panose="02020603050405020304"/>
                          <a:ea typeface="Times New Roman" panose="02020603050405020304"/>
                          <a:cs typeface="Times New Roman" panose="02020603050405020304"/>
                        </a:rPr>
                        <a:t>I</a:t>
                      </a:r>
                      <a:r>
                        <a:rPr lang="en-US" sz="2800" kern="0" spc="-10" baseline="-25000" dirty="0" err="1">
                          <a:solidFill>
                            <a:srgbClr val="000000">
                              <a:alpha val="100000"/>
                            </a:srgbClr>
                          </a:solidFill>
                          <a:latin typeface="Times New Roman" panose="02020603050405020304"/>
                          <a:ea typeface="Times New Roman" panose="02020603050405020304"/>
                          <a:cs typeface="Times New Roman" panose="02020603050405020304"/>
                        </a:rPr>
                        <a:t>cbo</a:t>
                      </a:r>
                      <a:r>
                        <a:rPr lang="en-US" sz="2800" kern="0" spc="-10" dirty="0">
                          <a:solidFill>
                            <a:srgbClr val="000000">
                              <a:alpha val="100000"/>
                            </a:srgbClr>
                          </a:solidFill>
                          <a:latin typeface="Times New Roman" panose="02020603050405020304"/>
                          <a:ea typeface="Times New Roman" panose="02020603050405020304"/>
                          <a:cs typeface="Times New Roman" panose="02020603050405020304"/>
                        </a:rPr>
                        <a:t> degradation trend of the devices. It is found that the GRU-LSTM neural network model is not only more convenient and accurate than the traditional semiconductor device reliability prediction methods, but also has less prediction error than the LSTM and GRU neural network model, and has lower prediction error and better prediction effect.</a:t>
                      </a:r>
                      <a:endParaRPr lang="en-US" altLang="en-US" sz="2800" kern="0" spc="-10" dirty="0">
                        <a:solidFill>
                          <a:srgbClr val="000000">
                            <a:alpha val="100000"/>
                          </a:srgbClr>
                        </a:solidFill>
                        <a:latin typeface="Times New Roman" panose="02020603050405020304"/>
                        <a:ea typeface="Times New Roman" panose="02020603050405020304"/>
                        <a:cs typeface="Times New Roman" panose="02020603050405020304"/>
                      </a:endParaRPr>
                    </a:p>
                  </a:txBody>
                  <a:tcPr marL="0" marR="288000" marT="0" marB="0">
                    <a:lnL w="9525" cap="flat" cmpd="sng" algn="ctr">
                      <a:solidFill>
                        <a:srgbClr val="014073"/>
                      </a:solidFill>
                      <a:prstDash val="solid"/>
                      <a:round/>
                      <a:headEnd type="none" w="med" len="med"/>
                      <a:tailEnd type="none" w="med" len="med"/>
                    </a:lnL>
                    <a:lnR w="9525" cap="flat" cmpd="sng" algn="ctr">
                      <a:solidFill>
                        <a:srgbClr val="014073"/>
                      </a:solidFill>
                      <a:prstDash val="solid"/>
                      <a:round/>
                      <a:headEnd type="none" w="med" len="med"/>
                      <a:tailEnd type="none" w="med" len="med"/>
                    </a:lnR>
                    <a:lnT>
                      <a:noFill/>
                    </a:lnT>
                    <a:lnB w="9525" cap="flat" cmpd="sng" algn="ctr">
                      <a:solidFill>
                        <a:srgbClr val="014073"/>
                      </a:solidFill>
                      <a:prstDash val="solid"/>
                      <a:round/>
                      <a:headEnd type="none" w="med" len="med"/>
                      <a:tailEnd type="none" w="med" len="med"/>
                    </a:lnB>
                  </a:tcPr>
                </a:tc>
              </a:tr>
            </a:tbl>
          </a:graphicData>
        </a:graphic>
      </p:graphicFrame>
      <p:graphicFrame>
        <p:nvGraphicFramePr>
          <p:cNvPr id="12" name="table 12"/>
          <p:cNvGraphicFramePr>
            <a:graphicFrameLocks noGrp="1"/>
          </p:cNvGraphicFramePr>
          <p:nvPr>
            <p:custDataLst>
              <p:tags r:id="rId4"/>
            </p:custDataLst>
          </p:nvPr>
        </p:nvGraphicFramePr>
        <p:xfrm>
          <a:off x="635" y="635"/>
          <a:ext cx="21381085" cy="4178935"/>
        </p:xfrm>
        <a:graphic>
          <a:graphicData uri="http://schemas.openxmlformats.org/drawingml/2006/table">
            <a:tbl>
              <a:tblPr/>
              <a:tblGrid>
                <a:gridCol w="915670"/>
                <a:gridCol w="17619980"/>
                <a:gridCol w="2845435"/>
              </a:tblGrid>
              <a:tr h="4178935">
                <a:tc>
                  <a:txBody>
                    <a:bodyPr/>
                    <a:lstStyle/>
                    <a:p>
                      <a:pPr algn="l" rtl="0" eaLnBrk="0">
                        <a:lnSpc>
                          <a:spcPct val="100000"/>
                        </a:lnSpc>
                      </a:pPr>
                      <a:endParaRPr lang="en-US" altLang="en-US" sz="1000" dirty="0"/>
                    </a:p>
                  </a:txBody>
                  <a:tcPr marL="0" marR="0" marT="0" marB="0">
                    <a:lnL w="3175" cap="flat" cmpd="sng" algn="ctr">
                      <a:solidFill>
                        <a:srgbClr val="014073"/>
                      </a:solidFill>
                      <a:prstDash val="solid"/>
                      <a:round/>
                      <a:headEnd type="none" w="med" len="med"/>
                      <a:tailEnd type="none" w="med" len="med"/>
                    </a:lnL>
                    <a:lnR>
                      <a:noFill/>
                    </a:lnR>
                    <a:lnT w="9525" cap="flat" cmpd="sng" algn="ctr">
                      <a:solidFill>
                        <a:srgbClr val="014073"/>
                      </a:solidFill>
                      <a:prstDash val="solid"/>
                      <a:round/>
                      <a:headEnd type="none" w="med" len="med"/>
                      <a:tailEnd type="none" w="med" len="med"/>
                    </a:lnT>
                    <a:lnB w="9525" cap="flat" cmpd="sng" algn="ctr">
                      <a:solidFill>
                        <a:srgbClr val="014073"/>
                      </a:solidFill>
                      <a:prstDash val="solid"/>
                      <a:round/>
                      <a:headEnd type="none" w="med" len="med"/>
                      <a:tailEnd type="none" w="med" len="med"/>
                    </a:lnB>
                  </a:tcPr>
                </a:tc>
                <a:tc>
                  <a:txBody>
                    <a:bodyPr/>
                    <a:lstStyle/>
                    <a:p>
                      <a:pPr algn="l" rtl="0" eaLnBrk="0">
                        <a:lnSpc>
                          <a:spcPct val="107000"/>
                        </a:lnSpc>
                      </a:pPr>
                      <a:endParaRPr lang="en-US" altLang="en-US" sz="1000" dirty="0"/>
                    </a:p>
                    <a:p>
                      <a:pPr algn="l" rtl="0" eaLnBrk="0">
                        <a:lnSpc>
                          <a:spcPct val="107000"/>
                        </a:lnSpc>
                      </a:pPr>
                      <a:endParaRPr lang="en-US" altLang="en-US" sz="1000" dirty="0"/>
                    </a:p>
                    <a:p>
                      <a:pPr algn="l" rtl="0" eaLnBrk="0">
                        <a:lnSpc>
                          <a:spcPct val="108000"/>
                        </a:lnSpc>
                      </a:pPr>
                      <a:endParaRPr lang="en-US" altLang="en-US" sz="1000" dirty="0"/>
                    </a:p>
                    <a:p>
                      <a:pPr marL="555625" indent="0" algn="l" rtl="0" eaLnBrk="0" fontAlgn="auto">
                        <a:lnSpc>
                          <a:spcPct val="100000"/>
                        </a:lnSpc>
                        <a:spcBef>
                          <a:spcPts val="0"/>
                        </a:spcBef>
                      </a:pPr>
                      <a:r>
                        <a:rPr lang="en-US" sz="4800" b="1" kern="0" spc="-10" dirty="0">
                          <a:solidFill>
                            <a:schemeClr val="tx1">
                              <a:alpha val="100000"/>
                            </a:schemeClr>
                          </a:solidFill>
                          <a:latin typeface="Times New Roman" panose="02020603050405020304"/>
                          <a:ea typeface="Times New Roman" panose="02020603050405020304"/>
                          <a:cs typeface="Times New Roman" panose="02020603050405020304"/>
                        </a:rPr>
                        <a:t>Reliability prediction of semiconductor devices based on </a:t>
                      </a:r>
                      <a:endParaRPr lang="en-US" sz="4800" b="1" kern="0" spc="-10" dirty="0">
                        <a:solidFill>
                          <a:schemeClr val="tx1">
                            <a:alpha val="100000"/>
                          </a:schemeClr>
                        </a:solidFill>
                        <a:latin typeface="Times New Roman" panose="02020603050405020304"/>
                        <a:ea typeface="Times New Roman" panose="02020603050405020304"/>
                        <a:cs typeface="Times New Roman" panose="02020603050405020304"/>
                      </a:endParaRPr>
                    </a:p>
                    <a:p>
                      <a:pPr marL="555625" indent="0" algn="l" rtl="0" eaLnBrk="0" fontAlgn="auto">
                        <a:lnSpc>
                          <a:spcPct val="100000"/>
                        </a:lnSpc>
                        <a:spcBef>
                          <a:spcPts val="0"/>
                        </a:spcBef>
                      </a:pPr>
                      <a:r>
                        <a:rPr lang="en-US" sz="4800" b="1" kern="0" spc="-10" dirty="0">
                          <a:solidFill>
                            <a:schemeClr val="tx1">
                              <a:alpha val="100000"/>
                            </a:schemeClr>
                          </a:solidFill>
                          <a:latin typeface="Times New Roman" panose="02020603050405020304"/>
                          <a:ea typeface="Times New Roman" panose="02020603050405020304"/>
                          <a:cs typeface="Times New Roman" panose="02020603050405020304"/>
                        </a:rPr>
                        <a:t>GRU-LSTM neural network</a:t>
                      </a:r>
                      <a:endParaRPr lang="en-US" sz="4800" b="1" kern="0" spc="-10" dirty="0">
                        <a:solidFill>
                          <a:schemeClr val="tx1">
                            <a:alpha val="100000"/>
                          </a:schemeClr>
                        </a:solidFill>
                        <a:latin typeface="Times New Roman" panose="02020603050405020304"/>
                        <a:ea typeface="Times New Roman" panose="02020603050405020304"/>
                        <a:cs typeface="Times New Roman" panose="02020603050405020304"/>
                      </a:endParaRPr>
                    </a:p>
                    <a:p>
                      <a:pPr marL="555625" indent="0" algn="l" rtl="0" eaLnBrk="0" fontAlgn="auto">
                        <a:lnSpc>
                          <a:spcPct val="100000"/>
                        </a:lnSpc>
                        <a:spcBef>
                          <a:spcPts val="0"/>
                        </a:spcBef>
                      </a:pPr>
                      <a:r>
                        <a:rPr lang="en-US" sz="4000" b="1" kern="1200" spc="0" dirty="0">
                          <a:solidFill>
                            <a:schemeClr val="tx1"/>
                          </a:solidFill>
                          <a:latin typeface="宋体" panose="02010600030101010101" pitchFamily="2" charset="-122"/>
                          <a:ea typeface="宋体" panose="02010600030101010101" pitchFamily="2" charset="-122"/>
                          <a:cs typeface="宋体" panose="02010600030101010101" pitchFamily="2" charset="-122"/>
                        </a:rPr>
                        <a:t>基于</a:t>
                      </a:r>
                      <a:r>
                        <a:rPr lang="en-US" sz="4000" b="1" kern="1200" spc="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GRU-LSTM</a:t>
                      </a:r>
                      <a:r>
                        <a:rPr lang="en-US" sz="4000" b="1" kern="1200" spc="0" dirty="0">
                          <a:solidFill>
                            <a:schemeClr val="tx1"/>
                          </a:solidFill>
                          <a:latin typeface="宋体" panose="02010600030101010101" pitchFamily="2" charset="-122"/>
                          <a:ea typeface="宋体" panose="02010600030101010101" pitchFamily="2" charset="-122"/>
                          <a:cs typeface="宋体" panose="02010600030101010101" pitchFamily="2" charset="-122"/>
                        </a:rPr>
                        <a:t>神经网络的半导体器件可靠性预测</a:t>
                      </a:r>
                      <a:endParaRPr lang="en-US" sz="4800" b="1" kern="1200" spc="0" dirty="0">
                        <a:solidFill>
                          <a:schemeClr val="tx1"/>
                        </a:solidFill>
                        <a:latin typeface="+mn-lt"/>
                        <a:ea typeface="+mn-ea"/>
                        <a:cs typeface="+mn-cs"/>
                      </a:endParaRPr>
                    </a:p>
                    <a:p>
                      <a:pPr marL="555625" indent="0" algn="l" rtl="0" eaLnBrk="0" fontAlgn="auto">
                        <a:lnSpc>
                          <a:spcPct val="100000"/>
                        </a:lnSpc>
                        <a:spcBef>
                          <a:spcPts val="0"/>
                        </a:spcBef>
                      </a:pPr>
                      <a:r>
                        <a:rPr lang="en-US" sz="3200" kern="0" spc="0" dirty="0" err="1">
                          <a:solidFill>
                            <a:schemeClr val="tx1">
                              <a:alpha val="100000"/>
                            </a:schemeClr>
                          </a:solidFill>
                          <a:latin typeface="Times New Roman" panose="02020603050405020304" pitchFamily="18" charset="0"/>
                          <a:ea typeface="Times New Roman" panose="02020603050405020304"/>
                          <a:cs typeface="Times New Roman" panose="02020603050405020304" pitchFamily="18" charset="0"/>
                        </a:rPr>
                        <a:t>Shufeng</a:t>
                      </a:r>
                      <a:r>
                        <a:rPr lang="en-US" sz="3200" kern="0" spc="0" dirty="0">
                          <a:solidFill>
                            <a:schemeClr val="tx1">
                              <a:alpha val="100000"/>
                            </a:schemeClr>
                          </a:solidFill>
                          <a:latin typeface="Times New Roman" panose="02020603050405020304" pitchFamily="18" charset="0"/>
                          <a:ea typeface="Times New Roman" panose="02020603050405020304"/>
                          <a:cs typeface="Times New Roman" panose="02020603050405020304" pitchFamily="18" charset="0"/>
                        </a:rPr>
                        <a:t> Tang</a:t>
                      </a:r>
                      <a:r>
                        <a:rPr lang="en-US" sz="3200" kern="0" spc="0" baseline="30000" dirty="0">
                          <a:solidFill>
                            <a:schemeClr val="tx1">
                              <a:alpha val="100000"/>
                            </a:schemeClr>
                          </a:solidFill>
                          <a:latin typeface="Times New Roman" panose="02020603050405020304" pitchFamily="18" charset="0"/>
                          <a:ea typeface="Times New Roman" panose="02020603050405020304"/>
                          <a:cs typeface="Times New Roman" panose="02020603050405020304" pitchFamily="18" charset="0"/>
                        </a:rPr>
                        <a:t>* </a:t>
                      </a:r>
                      <a:r>
                        <a:rPr lang="en-US" altLang="zh-CN" sz="3200" kern="0" spc="0" dirty="0">
                          <a:solidFill>
                            <a:schemeClr val="tx1">
                              <a:alpha val="100000"/>
                            </a:schemeClr>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3200" kern="0" dirty="0">
                          <a:solidFill>
                            <a:schemeClr val="tx1">
                              <a:alpha val="100000"/>
                            </a:schemeClr>
                          </a:solidFill>
                          <a:latin typeface="Times New Roman" panose="02020603050405020304" pitchFamily="18" charset="0"/>
                          <a:ea typeface="宋体" panose="02010600030101010101" pitchFamily="2" charset="-122"/>
                          <a:cs typeface="Times New Roman" panose="02020603050405020304" pitchFamily="18" charset="0"/>
                          <a:sym typeface="+mn-ea"/>
                        </a:rPr>
                        <a:t>唐</a:t>
                      </a:r>
                      <a:r>
                        <a:rPr lang="zh-CN" altLang="en-US" sz="3200" kern="0" spc="0" dirty="0">
                          <a:solidFill>
                            <a:schemeClr val="tx1">
                              <a:alpha val="100000"/>
                            </a:schemeClr>
                          </a:solidFill>
                          <a:latin typeface="Times New Roman" panose="02020603050405020304" pitchFamily="18" charset="0"/>
                          <a:ea typeface="宋体" panose="02010600030101010101" pitchFamily="2" charset="-122"/>
                          <a:cs typeface="Times New Roman" panose="02020603050405020304" pitchFamily="18" charset="0"/>
                        </a:rPr>
                        <a:t>淑芬</a:t>
                      </a:r>
                      <a:r>
                        <a:rPr lang="en-US" altLang="zh-CN" sz="3200" kern="0" spc="0" dirty="0">
                          <a:solidFill>
                            <a:schemeClr val="tx1">
                              <a:alpha val="100000"/>
                            </a:schemeClr>
                          </a:solidFill>
                          <a:latin typeface="Times New Roman" panose="02020603050405020304" pitchFamily="18" charset="0"/>
                          <a:ea typeface="宋体" panose="02010600030101010101" pitchFamily="2" charset="-122"/>
                          <a:cs typeface="Times New Roman" panose="02020603050405020304" pitchFamily="18" charset="0"/>
                        </a:rPr>
                        <a:t>]</a:t>
                      </a:r>
                      <a:r>
                        <a:rPr lang="en-US" sz="3200" kern="0" spc="0" dirty="0">
                          <a:solidFill>
                            <a:schemeClr val="tx1">
                              <a:alpha val="100000"/>
                            </a:schemeClr>
                          </a:solidFill>
                          <a:latin typeface="Times New Roman" panose="02020603050405020304" pitchFamily="18" charset="0"/>
                          <a:ea typeface="Times New Roman" panose="02020603050405020304"/>
                          <a:cs typeface="Times New Roman" panose="02020603050405020304" pitchFamily="18" charset="0"/>
                        </a:rPr>
                        <a:t>, </a:t>
                      </a:r>
                      <a:r>
                        <a:rPr lang="en-US" sz="3200" kern="0" spc="0" dirty="0" err="1">
                          <a:solidFill>
                            <a:schemeClr val="tx1">
                              <a:alpha val="100000"/>
                            </a:schemeClr>
                          </a:solidFill>
                          <a:latin typeface="Times New Roman" panose="02020603050405020304" pitchFamily="18" charset="0"/>
                          <a:ea typeface="Times New Roman" panose="02020603050405020304"/>
                          <a:cs typeface="Times New Roman" panose="02020603050405020304" pitchFamily="18" charset="0"/>
                        </a:rPr>
                        <a:t>Xuesong</a:t>
                      </a:r>
                      <a:r>
                        <a:rPr lang="en-US" sz="3200" kern="0" spc="0" dirty="0">
                          <a:solidFill>
                            <a:schemeClr val="tx1">
                              <a:alpha val="100000"/>
                            </a:schemeClr>
                          </a:solidFill>
                          <a:latin typeface="Times New Roman" panose="02020603050405020304" pitchFamily="18" charset="0"/>
                          <a:ea typeface="Times New Roman" panose="02020603050405020304"/>
                          <a:cs typeface="Times New Roman" panose="02020603050405020304" pitchFamily="18" charset="0"/>
                        </a:rPr>
                        <a:t> Xie [</a:t>
                      </a:r>
                      <a:r>
                        <a:rPr lang="zh-CN" altLang="en-US" sz="3200" kern="0" spc="0" dirty="0">
                          <a:solidFill>
                            <a:schemeClr val="tx1">
                              <a:alpha val="100000"/>
                            </a:schemeClr>
                          </a:solidFill>
                          <a:latin typeface="Times New Roman" panose="02020603050405020304" pitchFamily="18" charset="0"/>
                          <a:ea typeface="宋体" panose="02010600030101010101" pitchFamily="2" charset="-122"/>
                          <a:cs typeface="Times New Roman" panose="02020603050405020304" pitchFamily="18" charset="0"/>
                        </a:rPr>
                        <a:t>谢雪松</a:t>
                      </a:r>
                      <a:r>
                        <a:rPr lang="en-US" altLang="zh-CN" sz="3200" kern="0" spc="0" dirty="0">
                          <a:solidFill>
                            <a:schemeClr val="tx1">
                              <a:alpha val="100000"/>
                            </a:schemeClr>
                          </a:solidFill>
                          <a:latin typeface="Times New Roman" panose="02020603050405020304" pitchFamily="18" charset="0"/>
                          <a:ea typeface="宋体" panose="02010600030101010101" pitchFamily="2" charset="-122"/>
                          <a:cs typeface="Times New Roman" panose="02020603050405020304" pitchFamily="18" charset="0"/>
                        </a:rPr>
                        <a:t>]</a:t>
                      </a:r>
                      <a:endParaRPr lang="en-US" sz="3600" kern="0" spc="0" dirty="0">
                        <a:solidFill>
                          <a:schemeClr val="tx1">
                            <a:alpha val="100000"/>
                          </a:schemeClr>
                        </a:solidFill>
                        <a:latin typeface="Times New Roman" panose="02020603050405020304"/>
                        <a:ea typeface="Times New Roman" panose="02020603050405020304"/>
                        <a:cs typeface="Times New Roman" panose="02020603050405020304"/>
                      </a:endParaRPr>
                    </a:p>
                    <a:p>
                      <a:pPr marL="555625" indent="0" algn="l" rtl="0" eaLnBrk="0" fontAlgn="auto">
                        <a:lnSpc>
                          <a:spcPct val="100000"/>
                        </a:lnSpc>
                        <a:spcBef>
                          <a:spcPts val="0"/>
                        </a:spcBef>
                      </a:pPr>
                      <a:r>
                        <a:rPr lang="en-US" sz="3200" kern="0" spc="20" dirty="0">
                          <a:solidFill>
                            <a:schemeClr val="tx1">
                              <a:alpha val="100000"/>
                            </a:schemeClr>
                          </a:solidFill>
                          <a:latin typeface="Times New Roman" panose="02020603050405020304"/>
                          <a:ea typeface="Times New Roman" panose="02020603050405020304"/>
                          <a:cs typeface="Times New Roman" panose="02020603050405020304"/>
                        </a:rPr>
                        <a:t>Beijing University of Technology</a:t>
                      </a:r>
                      <a:endParaRPr lang="en-US" altLang="en-US" sz="3200" kern="0" spc="20" dirty="0">
                        <a:solidFill>
                          <a:schemeClr val="tx1">
                            <a:alpha val="100000"/>
                          </a:schemeClr>
                        </a:solidFill>
                        <a:latin typeface="Times New Roman" panose="02020603050405020304"/>
                        <a:ea typeface="Times New Roman" panose="02020603050405020304"/>
                        <a:cs typeface="Times New Roman" panose="02020603050405020304"/>
                      </a:endParaRPr>
                    </a:p>
                  </a:txBody>
                  <a:tcPr marL="0" marR="0" marT="0" marB="0">
                    <a:lnL>
                      <a:noFill/>
                    </a:lnL>
                    <a:lnR>
                      <a:noFill/>
                    </a:lnR>
                    <a:lnT w="9525" cap="flat" cmpd="sng" algn="ctr">
                      <a:solidFill>
                        <a:srgbClr val="014073"/>
                      </a:solidFill>
                      <a:prstDash val="solid"/>
                      <a:round/>
                      <a:headEnd type="none" w="med" len="med"/>
                      <a:tailEnd type="none" w="med" len="med"/>
                    </a:lnT>
                    <a:lnB w="9525" cap="flat" cmpd="sng" algn="ctr">
                      <a:solidFill>
                        <a:srgbClr val="014073"/>
                      </a:solidFill>
                      <a:prstDash val="solid"/>
                      <a:round/>
                      <a:headEnd type="none" w="med" len="med"/>
                      <a:tailEnd type="none" w="med" len="med"/>
                    </a:lnB>
                  </a:tcPr>
                </a:tc>
                <a:tc>
                  <a:txBody>
                    <a:bodyPr/>
                    <a:lstStyle/>
                    <a:p>
                      <a:pPr algn="l" rtl="0" eaLnBrk="0">
                        <a:lnSpc>
                          <a:spcPct val="100000"/>
                        </a:lnSpc>
                      </a:pPr>
                      <a:endParaRPr lang="en-US" altLang="en-US" sz="1000" dirty="0"/>
                    </a:p>
                  </a:txBody>
                  <a:tcPr marL="0" marR="0" marT="0" marB="0">
                    <a:lnL>
                      <a:noFill/>
                    </a:lnL>
                    <a:lnR w="3175" cap="flat" cmpd="sng" algn="ctr">
                      <a:solidFill>
                        <a:srgbClr val="014073"/>
                      </a:solidFill>
                      <a:prstDash val="solid"/>
                      <a:round/>
                      <a:headEnd type="none" w="med" len="med"/>
                      <a:tailEnd type="none" w="med" len="med"/>
                    </a:lnR>
                    <a:lnT w="9525" cap="flat" cmpd="sng" algn="ctr">
                      <a:solidFill>
                        <a:srgbClr val="014073"/>
                      </a:solidFill>
                      <a:prstDash val="solid"/>
                      <a:round/>
                      <a:headEnd type="none" w="med" len="med"/>
                      <a:tailEnd type="none" w="med" len="med"/>
                    </a:lnT>
                    <a:lnB w="9525" cap="flat" cmpd="sng" algn="ctr">
                      <a:solidFill>
                        <a:srgbClr val="014073"/>
                      </a:solidFill>
                      <a:prstDash val="solid"/>
                      <a:round/>
                      <a:headEnd type="none" w="med" len="med"/>
                      <a:tailEnd type="none" w="med" len="med"/>
                    </a:lnB>
                  </a:tcPr>
                </a:tc>
              </a:tr>
            </a:tbl>
          </a:graphicData>
        </a:graphic>
      </p:graphicFrame>
      <p:pic>
        <p:nvPicPr>
          <p:cNvPr id="7" name="图片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09265" y="16040100"/>
            <a:ext cx="4285665" cy="2880000"/>
          </a:xfrm>
          <a:prstGeom prst="rect">
            <a:avLst/>
          </a:prstGeom>
          <a:noFill/>
          <a:ln>
            <a:noFill/>
          </a:ln>
        </p:spPr>
      </p:pic>
      <p:pic>
        <p:nvPicPr>
          <p:cNvPr id="9" name="图片 8"/>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40330" y="19843115"/>
            <a:ext cx="5023917" cy="2880000"/>
          </a:xfrm>
          <a:prstGeom prst="rect">
            <a:avLst/>
          </a:prstGeom>
          <a:noFill/>
          <a:ln>
            <a:noFill/>
          </a:ln>
        </p:spPr>
      </p:pic>
      <p:pic>
        <p:nvPicPr>
          <p:cNvPr id="11" name="图片 10"/>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109258" y="6377192"/>
            <a:ext cx="5400000" cy="4362690"/>
          </a:xfrm>
          <a:prstGeom prst="rect">
            <a:avLst/>
          </a:prstGeom>
          <a:noFill/>
          <a:ln>
            <a:noFill/>
          </a:ln>
        </p:spPr>
      </p:pic>
      <p:pic>
        <p:nvPicPr>
          <p:cNvPr id="14" name="图片 13"/>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108623" y="12479157"/>
            <a:ext cx="5400000" cy="4510876"/>
          </a:xfrm>
          <a:prstGeom prst="rect">
            <a:avLst/>
          </a:prstGeom>
          <a:noFill/>
          <a:ln>
            <a:noFill/>
          </a:ln>
        </p:spPr>
      </p:pic>
      <p:pic>
        <p:nvPicPr>
          <p:cNvPr id="8" name="图片 7"/>
          <p:cNvPicPr>
            <a:picLocks noChangeAspect="1"/>
          </p:cNvPicPr>
          <p:nvPr/>
        </p:nvPicPr>
        <p:blipFill>
          <a:blip r:embed="rId9">
            <a:extLst>
              <a:ext uri="{BEBA8EAE-BF5A-486C-A8C5-ECC9F3942E4B}">
                <a14:imgProps xmlns:a14="http://schemas.microsoft.com/office/drawing/2010/main">
                  <a14:imgLayer r:embed="rId10">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4036674" y="1322655"/>
            <a:ext cx="6365876" cy="215423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p:cNvGraphicFramePr>
            <a:graphicFrameLocks noGrp="1"/>
          </p:cNvGraphicFramePr>
          <p:nvPr>
            <p:custDataLst>
              <p:tags r:id="rId1"/>
            </p:custDataLst>
          </p:nvPr>
        </p:nvGraphicFramePr>
        <p:xfrm>
          <a:off x="1735137" y="3170397"/>
          <a:ext cx="17913349" cy="7700804"/>
        </p:xfrm>
        <a:graphic>
          <a:graphicData uri="http://schemas.openxmlformats.org/drawingml/2006/table">
            <a:tbl>
              <a:tblPr/>
              <a:tblGrid>
                <a:gridCol w="17913349"/>
              </a:tblGrid>
              <a:tr h="7700804">
                <a:tc>
                  <a:txBody>
                    <a:bodyPr/>
                    <a:lstStyle/>
                    <a:p>
                      <a:pPr algn="l" rtl="0" eaLnBrk="0">
                        <a:lnSpc>
                          <a:spcPct val="109000"/>
                        </a:lnSpc>
                      </a:pPr>
                      <a:endParaRPr lang="en-US" altLang="en-US" sz="1000" dirty="0">
                        <a:latin typeface="华文细黑" panose="02010600040101010101" pitchFamily="2" charset="-122"/>
                        <a:ea typeface="华文细黑" panose="02010600040101010101" pitchFamily="2" charset="-122"/>
                      </a:endParaRPr>
                    </a:p>
                    <a:p>
                      <a:pPr algn="l" rtl="0" eaLnBrk="0">
                        <a:lnSpc>
                          <a:spcPct val="110000"/>
                        </a:lnSpc>
                      </a:pPr>
                      <a:endParaRPr lang="en-US" altLang="en-US" sz="1000" dirty="0">
                        <a:latin typeface="华文细黑" panose="02010600040101010101" pitchFamily="2" charset="-122"/>
                        <a:ea typeface="华文细黑" panose="02010600040101010101" pitchFamily="2" charset="-122"/>
                      </a:endParaRPr>
                    </a:p>
                    <a:p>
                      <a:pPr algn="l" rtl="0" eaLnBrk="0">
                        <a:lnSpc>
                          <a:spcPct val="110000"/>
                        </a:lnSpc>
                      </a:pPr>
                      <a:endParaRPr lang="en-US" altLang="en-US" sz="1000" dirty="0">
                        <a:latin typeface="华文细黑" panose="02010600040101010101" pitchFamily="2" charset="-122"/>
                        <a:ea typeface="华文细黑" panose="02010600040101010101" pitchFamily="2" charset="-122"/>
                      </a:endParaRPr>
                    </a:p>
                    <a:p>
                      <a:pPr algn="ctr" rtl="0" eaLnBrk="0">
                        <a:lnSpc>
                          <a:spcPct val="200000"/>
                        </a:lnSpc>
                      </a:pPr>
                      <a:r>
                        <a:rPr lang="zh-CN" altLang="en-US" sz="4800" b="1"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海报要求</a:t>
                      </a:r>
                      <a:endParaRPr lang="en-US" sz="4800" b="1"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endParaRPr>
                    </a:p>
                    <a:p>
                      <a:pPr algn="ctr" rtl="0" eaLnBrk="0">
                        <a:lnSpc>
                          <a:spcPct val="200000"/>
                        </a:lnSpc>
                      </a:pP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①</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统一</a:t>
                      </a:r>
                      <a:r>
                        <a:rPr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字体</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、颜色：</a:t>
                      </a: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Times New </a:t>
                      </a:r>
                      <a:r>
                        <a:rPr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Roman，黑色</a:t>
                      </a:r>
                      <a:endParaRPr 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endParaRPr>
                    </a:p>
                    <a:p>
                      <a:pPr algn="ctr" rtl="0" eaLnBrk="0">
                        <a:lnSpc>
                          <a:spcPct val="200000"/>
                        </a:lnSpc>
                      </a:pP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②</a:t>
                      </a:r>
                      <a:r>
                        <a:rPr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框架</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内容一般包含</a:t>
                      </a:r>
                      <a:r>
                        <a:rPr lang="en-US" altLang="zh-CN"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Abstract</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en-US" altLang="zh-CN"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Introduction</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en-US" altLang="zh-CN"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Methods</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en-US" altLang="zh-CN"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Conclusion</a:t>
                      </a:r>
                      <a:r>
                        <a:rPr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等</a:t>
                      </a: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endPar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endParaRPr>
                    </a:p>
                    <a:p>
                      <a:pPr algn="ctr" rtl="0" eaLnBrk="0">
                        <a:lnSpc>
                          <a:spcPct val="200000"/>
                        </a:lnSpc>
                      </a:pP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③</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以图、表</a:t>
                      </a:r>
                      <a:r>
                        <a:rPr lang="en-US" altLang="zh-CN"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文字的形式展示</a:t>
                      </a: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语句精炼</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，整体饱满</a:t>
                      </a: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endPar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endParaRPr>
                    </a:p>
                    <a:p>
                      <a:pPr algn="ctr" rtl="0" eaLnBrk="0">
                        <a:lnSpc>
                          <a:spcPct val="200000"/>
                        </a:lnSpc>
                      </a:pP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④</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保存</a:t>
                      </a: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命名</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为</a:t>
                      </a: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海报代表人</a:t>
                      </a:r>
                      <a:r>
                        <a:rPr sz="4000" b="0" kern="0" dirty="0" err="1">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姓名+学校</a:t>
                      </a:r>
                      <a:r>
                        <a:rPr 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单位</a:t>
                      </a:r>
                      <a:r>
                        <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，如：张三</a:t>
                      </a:r>
                      <a:r>
                        <a:rPr lang="en-US" altLang="zh-CN"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a:t>
                      </a:r>
                      <a:r>
                        <a:rPr lang="zh-CN" altLang="en-US"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rPr>
                        <a:t>北京工业大学</a:t>
                      </a:r>
                      <a:endParaRPr sz="4000" b="0"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pitchFamily="18" charset="0"/>
                      </a:endParaRPr>
                    </a:p>
                    <a:p>
                      <a:pPr algn="l" rtl="0" eaLnBrk="0">
                        <a:lnSpc>
                          <a:spcPct val="102000"/>
                        </a:lnSpc>
                      </a:pPr>
                      <a:endParaRPr sz="4800" b="1" kern="0" dirty="0">
                        <a:solidFill>
                          <a:srgbClr val="000000">
                            <a:alpha val="100000"/>
                          </a:srgbClr>
                        </a:solidFill>
                        <a:latin typeface="华文细黑" panose="02010600040101010101" pitchFamily="2" charset="-122"/>
                        <a:ea typeface="华文细黑" panose="02010600040101010101" pitchFamily="2" charset="-122"/>
                        <a:cs typeface="Times New Roman" panose="02020603050405020304"/>
                      </a:endParaRPr>
                    </a:p>
                  </a:txBody>
                  <a:tcPr marL="0" marR="0" marT="0" marB="0">
                    <a:lnL w="9525" cap="flat" cmpd="sng" algn="ctr">
                      <a:solidFill>
                        <a:srgbClr val="014073"/>
                      </a:solidFill>
                      <a:prstDash val="solid"/>
                      <a:round/>
                      <a:headEnd type="none" w="med" len="med"/>
                      <a:tailEnd type="none" w="med" len="med"/>
                    </a:lnL>
                    <a:lnR w="9525" cap="flat" cmpd="sng" algn="ctr">
                      <a:solidFill>
                        <a:srgbClr val="014073"/>
                      </a:solidFill>
                      <a:prstDash val="solid"/>
                      <a:round/>
                      <a:headEnd type="none" w="med" len="med"/>
                      <a:tailEnd type="none" w="med" len="med"/>
                    </a:lnR>
                    <a:lnT w="9525" cap="flat" cmpd="sng" algn="ctr">
                      <a:solidFill>
                        <a:srgbClr val="014073"/>
                      </a:solidFill>
                      <a:prstDash val="solid"/>
                      <a:round/>
                      <a:headEnd type="none" w="med" len="med"/>
                      <a:tailEnd type="none" w="med" len="med"/>
                    </a:lnT>
                    <a:lnB w="9525" cap="flat" cmpd="sng" algn="ctr">
                      <a:solidFill>
                        <a:srgbClr val="014073"/>
                      </a:solidFill>
                      <a:prstDash val="solid"/>
                      <a:round/>
                      <a:headEnd type="none" w="med" len="med"/>
                      <a:tailEnd type="none" w="med" len="med"/>
                    </a:lnB>
                  </a:tcPr>
                </a:tc>
              </a:tr>
            </a:tbl>
          </a:graphicData>
        </a:graphic>
      </p:graphicFrame>
    </p:spTree>
  </p:cSld>
  <p:clrMapOvr>
    <a:masterClrMapping/>
  </p:clrMapOvr>
</p:sld>
</file>

<file path=ppt/tags/tag1.xml><?xml version="1.0" encoding="utf-8"?>
<p:tagLst xmlns:p="http://schemas.openxmlformats.org/presentationml/2006/main">
  <p:tag name="TABLE_ENDDRAG_ORIGIN_RECT" val="794*1983"/>
  <p:tag name="TABLE_ENDDRAG_RECT" val="34*365*794*1983"/>
</p:tagLst>
</file>

<file path=ppt/tags/tag2.xml><?xml version="1.0" encoding="utf-8"?>
<p:tagLst xmlns:p="http://schemas.openxmlformats.org/presentationml/2006/main">
  <p:tag name="TABLE_ENDDRAG_ORIGIN_RECT" val="794*1983"/>
  <p:tag name="TABLE_ENDDRAG_RECT" val="855*365*794*1983"/>
</p:tagLst>
</file>

<file path=ppt/tags/tag3.xml><?xml version="1.0" encoding="utf-8"?>
<p:tagLst xmlns:p="http://schemas.openxmlformats.org/presentationml/2006/main">
  <p:tag name="TABLE_ENDDRAG_ORIGIN_RECT" val="1683*329"/>
  <p:tag name="TABLE_ENDDRAG_RECT" val="0*0*1683*329"/>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COMMONDATA" val="eyJoZGlkIjoiZmJlYTEzMTQ2MjI1ZWU3MTg2NDYzNWYxNWYzNDc3OWIifQ=="/>
  <p:tag name="commondata" val="eyJoZGlkIjoiZjFmZWIzNDg2MmIzZjExOTIzMmViNTBmYTMwYTk0ZWYifQ=="/>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3449</Words>
  <Application>WPS 演示</Application>
  <PresentationFormat>自定义</PresentationFormat>
  <Paragraphs>112</Paragraphs>
  <Slides>2</Slides>
  <Notes>0</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2</vt:i4>
      </vt:variant>
    </vt:vector>
  </HeadingPairs>
  <TitlesOfParts>
    <vt:vector size="26" baseType="lpstr">
      <vt:lpstr>Arial</vt:lpstr>
      <vt:lpstr>宋体</vt:lpstr>
      <vt:lpstr>Wingdings</vt:lpstr>
      <vt:lpstr>Times New Roman</vt:lpstr>
      <vt:lpstr>Times New Roman</vt:lpstr>
      <vt:lpstr>微软雅黑</vt:lpstr>
      <vt:lpstr>华文细黑</vt:lpstr>
      <vt:lpstr>Arial Unicode MS</vt:lpstr>
      <vt:lpstr>Calibri</vt:lpstr>
      <vt:lpstr>华文新魏</vt:lpstr>
      <vt:lpstr>华文中宋</vt:lpstr>
      <vt:lpstr>汉仪颜楷简</vt:lpstr>
      <vt:lpstr>汉仪中黑简</vt:lpstr>
      <vt:lpstr>华文琥珀</vt:lpstr>
      <vt:lpstr>幼圆</vt:lpstr>
      <vt:lpstr>微软雅黑 Light</vt:lpstr>
      <vt:lpstr>新宋体</vt:lpstr>
      <vt:lpstr>华文楷体</vt:lpstr>
      <vt:lpstr>等线</vt:lpstr>
      <vt:lpstr>方正舒体</vt:lpstr>
      <vt:lpstr>方正姚体</vt:lpstr>
      <vt:lpstr>黑体</vt:lpstr>
      <vt:lpstr>等线 Light</vt:lpstr>
      <vt:lpstr>Office theme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13210848387@163.com</dc:creator>
  <cp:lastModifiedBy>Yocan</cp:lastModifiedBy>
  <cp:revision>15</cp:revision>
  <dcterms:created xsi:type="dcterms:W3CDTF">2023-08-29T07:35:00Z</dcterms:created>
  <dcterms:modified xsi:type="dcterms:W3CDTF">2024-09-11T01:56:41Z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2023-08-30T23:26:04Z</vt:filetime>
  </property>
  <property fmtid="{D5CDD505-2E9C-101B-9397-08002B2CF9AE}" pid="4" name="ICV">
    <vt:lpwstr>A3536D68F98740B6BC0992DD65904DE0_12</vt:lpwstr>
  </property>
  <property fmtid="{D5CDD505-2E9C-101B-9397-08002B2CF9AE}" pid="5" name="KSOProductBuildVer">
    <vt:lpwstr>2052-12.1.0.17857</vt:lpwstr>
  </property>
</Properties>
</file>